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0" r:id="rId2"/>
  </p:sldIdLst>
  <p:sldSz cx="6858000" cy="9144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5642"/>
    <a:srgbClr val="C2B9A6"/>
    <a:srgbClr val="2F1E0C"/>
    <a:srgbClr val="4C4C4C"/>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96408" autoAdjust="0"/>
  </p:normalViewPr>
  <p:slideViewPr>
    <p:cSldViewPr snapToGrid="0">
      <p:cViewPr varScale="1">
        <p:scale>
          <a:sx n="87" d="100"/>
          <a:sy n="87" d="100"/>
        </p:scale>
        <p:origin x="2844" y="9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300" d="100"/>
          <a:sy n="300" d="100"/>
        </p:scale>
        <p:origin x="-768" y="-359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523" cy="513586"/>
          </a:xfrm>
          <a:prstGeom prst="rect">
            <a:avLst/>
          </a:prstGeom>
        </p:spPr>
        <p:txBody>
          <a:bodyPr vert="horz" lIns="97932" tIns="48966" rIns="97932" bIns="48966" rtlCol="0"/>
          <a:lstStyle>
            <a:lvl1pPr algn="l">
              <a:defRPr sz="1300"/>
            </a:lvl1pPr>
          </a:lstStyle>
          <a:p>
            <a:endParaRPr lang="en-CA"/>
          </a:p>
        </p:txBody>
      </p:sp>
      <p:sp>
        <p:nvSpPr>
          <p:cNvPr id="3" name="Date Placeholder 2"/>
          <p:cNvSpPr>
            <a:spLocks noGrp="1"/>
          </p:cNvSpPr>
          <p:nvPr>
            <p:ph type="dt" idx="1"/>
          </p:nvPr>
        </p:nvSpPr>
        <p:spPr>
          <a:xfrm>
            <a:off x="4023330" y="0"/>
            <a:ext cx="3077523" cy="513586"/>
          </a:xfrm>
          <a:prstGeom prst="rect">
            <a:avLst/>
          </a:prstGeom>
        </p:spPr>
        <p:txBody>
          <a:bodyPr vert="horz" lIns="97932" tIns="48966" rIns="97932" bIns="48966" rtlCol="0"/>
          <a:lstStyle>
            <a:lvl1pPr algn="r">
              <a:defRPr sz="1300"/>
            </a:lvl1pPr>
          </a:lstStyle>
          <a:p>
            <a:fld id="{F0C2538A-1B1C-45B8-84A5-D9FBAB05ABCE}" type="datetimeFigureOut">
              <a:rPr lang="en-CA" smtClean="0"/>
              <a:t>18/06/2018</a:t>
            </a:fld>
            <a:endParaRPr lang="en-CA"/>
          </a:p>
        </p:txBody>
      </p:sp>
      <p:sp>
        <p:nvSpPr>
          <p:cNvPr id="4" name="Slide Image Placeholder 3"/>
          <p:cNvSpPr>
            <a:spLocks noGrp="1" noRot="1" noChangeAspect="1"/>
          </p:cNvSpPr>
          <p:nvPr>
            <p:ph type="sldImg" idx="2"/>
          </p:nvPr>
        </p:nvSpPr>
        <p:spPr>
          <a:xfrm>
            <a:off x="2255838" y="1277938"/>
            <a:ext cx="2590800" cy="3454400"/>
          </a:xfrm>
          <a:prstGeom prst="rect">
            <a:avLst/>
          </a:prstGeom>
          <a:noFill/>
          <a:ln w="12700">
            <a:solidFill>
              <a:prstClr val="black"/>
            </a:solidFill>
          </a:ln>
        </p:spPr>
        <p:txBody>
          <a:bodyPr vert="horz" lIns="97932" tIns="48966" rIns="97932" bIns="48966" rtlCol="0" anchor="ctr"/>
          <a:lstStyle/>
          <a:p>
            <a:endParaRPr lang="en-CA"/>
          </a:p>
        </p:txBody>
      </p:sp>
      <p:sp>
        <p:nvSpPr>
          <p:cNvPr id="5" name="Notes Placeholder 4"/>
          <p:cNvSpPr>
            <a:spLocks noGrp="1"/>
          </p:cNvSpPr>
          <p:nvPr>
            <p:ph type="body" sz="quarter" idx="3"/>
          </p:nvPr>
        </p:nvSpPr>
        <p:spPr>
          <a:xfrm>
            <a:off x="710574" y="4924799"/>
            <a:ext cx="5681331" cy="4029540"/>
          </a:xfrm>
          <a:prstGeom prst="rect">
            <a:avLst/>
          </a:prstGeom>
        </p:spPr>
        <p:txBody>
          <a:bodyPr vert="horz" lIns="97932" tIns="48966" rIns="97932" bIns="489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719439"/>
            <a:ext cx="3077523" cy="513586"/>
          </a:xfrm>
          <a:prstGeom prst="rect">
            <a:avLst/>
          </a:prstGeom>
        </p:spPr>
        <p:txBody>
          <a:bodyPr vert="horz" lIns="97932" tIns="48966" rIns="97932" bIns="48966" rtlCol="0" anchor="b"/>
          <a:lstStyle>
            <a:lvl1pPr algn="l">
              <a:defRPr sz="1300"/>
            </a:lvl1pPr>
          </a:lstStyle>
          <a:p>
            <a:endParaRPr lang="en-CA"/>
          </a:p>
        </p:txBody>
      </p:sp>
      <p:sp>
        <p:nvSpPr>
          <p:cNvPr id="7" name="Slide Number Placeholder 6"/>
          <p:cNvSpPr>
            <a:spLocks noGrp="1"/>
          </p:cNvSpPr>
          <p:nvPr>
            <p:ph type="sldNum" sz="quarter" idx="5"/>
          </p:nvPr>
        </p:nvSpPr>
        <p:spPr>
          <a:xfrm>
            <a:off x="4023330" y="9719439"/>
            <a:ext cx="3077523" cy="513586"/>
          </a:xfrm>
          <a:prstGeom prst="rect">
            <a:avLst/>
          </a:prstGeom>
        </p:spPr>
        <p:txBody>
          <a:bodyPr vert="horz" lIns="97932" tIns="48966" rIns="97932" bIns="48966" rtlCol="0" anchor="b"/>
          <a:lstStyle>
            <a:lvl1pPr algn="r">
              <a:defRPr sz="1300"/>
            </a:lvl1pPr>
          </a:lstStyle>
          <a:p>
            <a:fld id="{940146F5-80F6-40F4-BBCC-E4FADB8AF195}" type="slidenum">
              <a:rPr lang="en-CA" smtClean="0"/>
              <a:t>‹#›</a:t>
            </a:fld>
            <a:endParaRPr lang="en-CA"/>
          </a:p>
        </p:txBody>
      </p:sp>
    </p:spTree>
    <p:extLst>
      <p:ext uri="{BB962C8B-B14F-4D97-AF65-F5344CB8AC3E}">
        <p14:creationId xmlns:p14="http://schemas.microsoft.com/office/powerpoint/2010/main" val="672270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en-CA" b="1" dirty="0"/>
          </a:p>
        </p:txBody>
      </p:sp>
      <p:sp>
        <p:nvSpPr>
          <p:cNvPr id="4" name="Slide Number Placeholder 3"/>
          <p:cNvSpPr>
            <a:spLocks noGrp="1"/>
          </p:cNvSpPr>
          <p:nvPr>
            <p:ph type="sldNum" sz="quarter" idx="10"/>
          </p:nvPr>
        </p:nvSpPr>
        <p:spPr/>
        <p:txBody>
          <a:bodyPr/>
          <a:lstStyle/>
          <a:p>
            <a:fld id="{940146F5-80F6-40F4-BBCC-E4FADB8AF195}" type="slidenum">
              <a:rPr lang="en-CA" smtClean="0"/>
              <a:t>1</a:t>
            </a:fld>
            <a:endParaRPr lang="en-CA"/>
          </a:p>
        </p:txBody>
      </p:sp>
    </p:spTree>
    <p:extLst>
      <p:ext uri="{BB962C8B-B14F-4D97-AF65-F5344CB8AC3E}">
        <p14:creationId xmlns:p14="http://schemas.microsoft.com/office/powerpoint/2010/main" val="1664605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spTree>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7768424"/>
            <a:ext cx="6858000" cy="1375576"/>
          </a:xfrm>
          <a:prstGeom prst="rect">
            <a:avLst/>
          </a:prstGeom>
          <a:solidFill>
            <a:srgbClr val="2F1E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cs typeface="Arial" pitchFamily="34" charset="0"/>
            </a:endParaRPr>
          </a:p>
        </p:txBody>
      </p:sp>
      <p:sp>
        <p:nvSpPr>
          <p:cNvPr id="8" name="Rectangle 7"/>
          <p:cNvSpPr/>
          <p:nvPr userDrawn="1"/>
        </p:nvSpPr>
        <p:spPr>
          <a:xfrm>
            <a:off x="0" y="208155"/>
            <a:ext cx="6858000" cy="76200"/>
          </a:xfrm>
          <a:prstGeom prst="rect">
            <a:avLst/>
          </a:prstGeom>
          <a:solidFill>
            <a:srgbClr val="C2B9A6"/>
          </a:solidFill>
          <a:ln w="25400" cap="flat" cmpd="sng" algn="ctr">
            <a:noFill/>
            <a:prstDash val="solid"/>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Arial"/>
              <a:ea typeface="+mn-ea"/>
              <a:cs typeface="+mn-cs"/>
            </a:endParaRPr>
          </a:p>
        </p:txBody>
      </p:sp>
      <p:sp>
        <p:nvSpPr>
          <p:cNvPr id="9" name="Rectangle 8"/>
          <p:cNvSpPr/>
          <p:nvPr userDrawn="1"/>
        </p:nvSpPr>
        <p:spPr>
          <a:xfrm>
            <a:off x="0" y="0"/>
            <a:ext cx="6858000" cy="228600"/>
          </a:xfrm>
          <a:prstGeom prst="rect">
            <a:avLst/>
          </a:prstGeom>
          <a:solidFill>
            <a:srgbClr val="2F1E0C"/>
          </a:solidFill>
          <a:ln w="25400" cap="flat" cmpd="sng" algn="ctr">
            <a:noFill/>
            <a:prstDash val="solid"/>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2F1E0C"/>
              </a:solidFill>
              <a:effectLst/>
              <a:uLnTx/>
              <a:uFillTx/>
              <a:latin typeface="Arial"/>
              <a:ea typeface="+mn-ea"/>
              <a:cs typeface="+mn-cs"/>
            </a:endParaRPr>
          </a:p>
        </p:txBody>
      </p:sp>
      <p:cxnSp>
        <p:nvCxnSpPr>
          <p:cNvPr id="13" name="Straight Connector 12"/>
          <p:cNvCxnSpPr/>
          <p:nvPr userDrawn="1"/>
        </p:nvCxnSpPr>
        <p:spPr>
          <a:xfrm>
            <a:off x="0" y="8686800"/>
            <a:ext cx="6858000" cy="0"/>
          </a:xfrm>
          <a:prstGeom prst="line">
            <a:avLst/>
          </a:prstGeom>
          <a:ln w="12700">
            <a:solidFill>
              <a:srgbClr val="C2B9A6"/>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t="24423"/>
          <a:stretch/>
        </p:blipFill>
        <p:spPr>
          <a:xfrm>
            <a:off x="4857303" y="9053"/>
            <a:ext cx="1629624" cy="972338"/>
          </a:xfrm>
          <a:prstGeom prst="rect">
            <a:avLst/>
          </a:prstGeom>
        </p:spPr>
      </p:pic>
      <p:pic>
        <p:nvPicPr>
          <p:cNvPr id="10" name="Picture 9"/>
          <p:cNvPicPr/>
          <p:nvPr userDrawn="1"/>
        </p:nvPicPr>
        <p:blipFill>
          <a:blip r:embed="rId4"/>
          <a:srcRect b="12727"/>
          <a:stretch>
            <a:fillRect/>
          </a:stretch>
        </p:blipFill>
        <p:spPr bwMode="auto">
          <a:xfrm>
            <a:off x="5032423" y="350332"/>
            <a:ext cx="1139955" cy="325245"/>
          </a:xfrm>
          <a:prstGeom prst="rect">
            <a:avLst/>
          </a:prstGeom>
          <a:noFill/>
          <a:ln w="9525">
            <a:noFill/>
            <a:miter lim="800000"/>
            <a:headEnd/>
            <a:tailEnd/>
          </a:ln>
        </p:spPr>
      </p:pic>
      <p:pic>
        <p:nvPicPr>
          <p:cNvPr id="17" name="Picture 16"/>
          <p:cNvPicPr/>
          <p:nvPr userDrawn="1"/>
        </p:nvPicPr>
        <p:blipFill rotWithShape="1">
          <a:blip r:embed="rId5" cstate="print">
            <a:extLst>
              <a:ext uri="{28A0092B-C50C-407E-A947-70E740481C1C}">
                <a14:useLocalDpi xmlns:a14="http://schemas.microsoft.com/office/drawing/2010/main" val="0"/>
              </a:ext>
            </a:extLst>
          </a:blip>
          <a:srcRect l="937" t="7778" r="80335" b="26857"/>
          <a:stretch/>
        </p:blipFill>
        <p:spPr bwMode="auto">
          <a:xfrm>
            <a:off x="5602401" y="8810625"/>
            <a:ext cx="1110615" cy="333375"/>
          </a:xfrm>
          <a:prstGeom prst="rect">
            <a:avLst/>
          </a:prstGeom>
          <a:noFill/>
          <a:ln>
            <a:noFill/>
          </a:ln>
          <a:extLst>
            <a:ext uri="{53640926-AAD7-44D8-BBD7-CCE9431645EC}">
              <a14:shadowObscured xmlns:a14="http://schemas.microsoft.com/office/drawing/2010/main"/>
            </a:ext>
          </a:extLst>
        </p:spPr>
      </p:pic>
    </p:spTree>
  </p:cSld>
  <p:clrMap bg1="lt1" tx1="dk1" bg2="lt2" tx2="dk2" accent1="accent1" accent2="accent2" accent3="accent3" accent4="accent4" accent5="accent5" accent6="accent6" hlink="hlink" folHlink="folHlink"/>
  <p:sldLayoutIdLst>
    <p:sldLayoutId id="2147483660"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npdebt.ca/theredpi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469900" y="1371601"/>
            <a:ext cx="5880959" cy="6983014"/>
          </a:xfrm>
          <a:prstGeom prst="rect">
            <a:avLst/>
          </a:prstGeom>
          <a:noFill/>
          <a:ln w="28575">
            <a:noFill/>
          </a:ln>
        </p:spPr>
        <p:txBody>
          <a:bodyPr wrap="square" lIns="0" tIns="0" rIns="0" bIns="0" rtlCol="0">
            <a:spAutoFit/>
          </a:bodyPr>
          <a:lstStyle/>
          <a:p>
            <a:pPr algn="ctr">
              <a:lnSpc>
                <a:spcPct val="107000"/>
              </a:lnSpc>
              <a:spcAft>
                <a:spcPts val="800"/>
              </a:spcAft>
            </a:pPr>
            <a:r>
              <a:rPr lang="en-CA" sz="1400" b="1" dirty="0">
                <a:latin typeface="Calibri" panose="020F0502020204030204" pitchFamily="34" charset="0"/>
                <a:ea typeface="Calibri" panose="020F0502020204030204" pitchFamily="34" charset="0"/>
                <a:cs typeface="Times New Roman" panose="02020603050405020304" pitchFamily="18" charset="0"/>
              </a:rPr>
              <a:t>INVITATION FOR OFFERS</a:t>
            </a:r>
            <a:endParaRPr lang="en-CA"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CA" sz="1400" b="1" dirty="0">
                <a:latin typeface="Calibri" panose="020F0502020204030204" pitchFamily="34" charset="0"/>
                <a:ea typeface="Calibri" panose="020F0502020204030204" pitchFamily="34" charset="0"/>
                <a:cs typeface="Times New Roman" panose="02020603050405020304" pitchFamily="18" charset="0"/>
              </a:rPr>
              <a:t>REAL ESTATE TECHNOLOGY AND BROKERAGE</a:t>
            </a:r>
            <a:endParaRPr lang="en-CA"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CA" sz="1400" dirty="0">
                <a:latin typeface="Calibri" panose="020F0502020204030204" pitchFamily="34" charset="0"/>
                <a:ea typeface="Calibri" panose="020F0502020204030204" pitchFamily="34" charset="0"/>
                <a:cs typeface="Times New Roman" panose="02020603050405020304" pitchFamily="18" charset="0"/>
              </a:rPr>
              <a:t>MNP Ltd. in its capacity as court appointed receiver of a real estate technology company and a real estate brokerage company is soliciting offers to purchase its assets and business (“</a:t>
            </a:r>
            <a:r>
              <a:rPr lang="en-CA" sz="1400" b="1" dirty="0">
                <a:latin typeface="Calibri" panose="020F0502020204030204" pitchFamily="34" charset="0"/>
                <a:ea typeface="Calibri" panose="020F0502020204030204" pitchFamily="34" charset="0"/>
                <a:cs typeface="Times New Roman" panose="02020603050405020304" pitchFamily="18" charset="0"/>
              </a:rPr>
              <a:t>Offers</a:t>
            </a:r>
            <a:r>
              <a:rPr lang="en-CA" sz="1400" dirty="0">
                <a:latin typeface="Calibri" panose="020F0502020204030204" pitchFamily="34" charset="0"/>
                <a:ea typeface="Calibri" panose="020F0502020204030204" pitchFamily="34" charset="0"/>
                <a:cs typeface="Times New Roman" panose="02020603050405020304" pitchFamily="18" charset="0"/>
              </a:rPr>
              <a:t>”) located in Toronto. The proprietary technology collects data from buyers, sellers, builders and industry experts which is used to match buyers and sellers.  An online platform to consumers facilitates intelligent and simple home buying via advanced search functionality.  Users can also save and share listings for future reference, facilitating leads for real estate agents.</a:t>
            </a:r>
          </a:p>
          <a:p>
            <a:pPr>
              <a:lnSpc>
                <a:spcPct val="107000"/>
              </a:lnSpc>
              <a:spcAft>
                <a:spcPts val="800"/>
              </a:spcAft>
            </a:pPr>
            <a:r>
              <a:rPr lang="en-US" sz="1400" dirty="0">
                <a:latin typeface="Calibri" panose="020F0502020204030204" pitchFamily="34" charset="0"/>
                <a:ea typeface="Calibri" panose="020F0502020204030204" pitchFamily="34" charset="0"/>
                <a:cs typeface="Times New Roman" panose="02020603050405020304" pitchFamily="18" charset="0"/>
              </a:rPr>
              <a:t>A confidential information memorandum (“</a:t>
            </a:r>
            <a:r>
              <a:rPr lang="en-US" sz="1400" b="1" dirty="0">
                <a:latin typeface="Calibri" panose="020F0502020204030204" pitchFamily="34" charset="0"/>
                <a:ea typeface="Calibri" panose="020F0502020204030204" pitchFamily="34" charset="0"/>
                <a:cs typeface="Times New Roman" panose="02020603050405020304" pitchFamily="18" charset="0"/>
              </a:rPr>
              <a:t>CIM</a:t>
            </a:r>
            <a:r>
              <a:rPr lang="en-US" sz="1400" dirty="0">
                <a:latin typeface="Calibri" panose="020F0502020204030204" pitchFamily="34" charset="0"/>
                <a:ea typeface="Calibri" panose="020F0502020204030204" pitchFamily="34" charset="0"/>
                <a:cs typeface="Times New Roman" panose="02020603050405020304" pitchFamily="18" charset="0"/>
              </a:rPr>
              <a:t>”) and access to a data room in respect of this opportunity will be provided upon execution of a confidentiality and non-disclosure agreement. Please refer to our website, </a:t>
            </a:r>
            <a:r>
              <a:rPr lang="en-US" sz="14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www.mnpdebt.ca/theredpin</a:t>
            </a:r>
            <a:r>
              <a:rPr lang="en-US" sz="1400" dirty="0">
                <a:latin typeface="Calibri" panose="020F0502020204030204" pitchFamily="34" charset="0"/>
                <a:ea typeface="Calibri" panose="020F0502020204030204" pitchFamily="34" charset="0"/>
                <a:cs typeface="Times New Roman" panose="02020603050405020304" pitchFamily="18" charset="0"/>
              </a:rPr>
              <a:t> for a copy of the confidentiality and non-disclosure agreement.</a:t>
            </a:r>
            <a:endParaRPr lang="en-CA"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b="1" u="sng" dirty="0">
                <a:latin typeface="Calibri" panose="020F0502020204030204" pitchFamily="34" charset="0"/>
                <a:ea typeface="Calibri" panose="020F0502020204030204" pitchFamily="34" charset="0"/>
                <a:cs typeface="Times New Roman" panose="02020603050405020304" pitchFamily="18" charset="0"/>
              </a:rPr>
              <a:t>Offers must be received by MNP Ltd. in its capacity as receiver no later than 5:00 pm (E.S.T.) on July 23, 2018. </a:t>
            </a:r>
            <a:endParaRPr lang="en-CA"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Calibri" panose="020F0502020204030204" pitchFamily="34" charset="0"/>
                <a:ea typeface="Calibri" panose="020F0502020204030204" pitchFamily="34" charset="0"/>
                <a:cs typeface="Times New Roman" panose="02020603050405020304" pitchFamily="18" charset="0"/>
              </a:rPr>
              <a:t>All offers are subject to the Terms and Conditions of Sale which are detailed in the CIM.</a:t>
            </a:r>
            <a:endParaRPr lang="en-CA"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Calibri" panose="020F0502020204030204" pitchFamily="34" charset="0"/>
                <a:ea typeface="Calibri" panose="020F0502020204030204" pitchFamily="34" charset="0"/>
                <a:cs typeface="Times New Roman" panose="02020603050405020304" pitchFamily="18" charset="0"/>
              </a:rPr>
              <a:t>For additional information, please contact Alan Shiner at alan.shiner@mnp.ca.</a:t>
            </a:r>
            <a:endParaRPr lang="en-CA"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CA" sz="1400" dirty="0">
                <a:latin typeface="Calibri" panose="020F0502020204030204" pitchFamily="34" charset="0"/>
                <a:ea typeface="Calibri" panose="020F0502020204030204" pitchFamily="34" charset="0"/>
                <a:cs typeface="Times New Roman" panose="02020603050405020304" pitchFamily="18" charset="0"/>
              </a:rPr>
              <a:t> </a:t>
            </a:r>
          </a:p>
          <a:p>
            <a:pPr algn="just"/>
            <a:endParaRPr lang="en-US" sz="1600" dirty="0"/>
          </a:p>
          <a:p>
            <a:pPr algn="just"/>
            <a:endParaRPr lang="en-US" sz="1600" dirty="0"/>
          </a:p>
          <a:p>
            <a:pPr algn="just"/>
            <a:endParaRPr lang="en-US" sz="1600" dirty="0"/>
          </a:p>
          <a:p>
            <a:endParaRPr lang="en-CA" sz="1100" b="1" dirty="0"/>
          </a:p>
          <a:p>
            <a:pPr algn="just">
              <a:defRPr/>
            </a:pPr>
            <a:endParaRPr lang="en-US" sz="900" dirty="0"/>
          </a:p>
          <a:p>
            <a:pPr algn="just"/>
            <a:endParaRPr lang="fr-CA" sz="900" dirty="0"/>
          </a:p>
          <a:p>
            <a:pPr algn="just"/>
            <a:endParaRPr lang="en-US" sz="900" dirty="0"/>
          </a:p>
        </p:txBody>
      </p:sp>
      <p:graphicFrame>
        <p:nvGraphicFramePr>
          <p:cNvPr id="12" name="Table 11"/>
          <p:cNvGraphicFramePr>
            <a:graphicFrameLocks noGrp="1"/>
          </p:cNvGraphicFramePr>
          <p:nvPr>
            <p:extLst>
              <p:ext uri="{D42A27DB-BD31-4B8C-83A1-F6EECF244321}">
                <p14:modId xmlns:p14="http://schemas.microsoft.com/office/powerpoint/2010/main" val="3097961746"/>
              </p:ext>
            </p:extLst>
          </p:nvPr>
        </p:nvGraphicFramePr>
        <p:xfrm>
          <a:off x="284434" y="7833330"/>
          <a:ext cx="2188049" cy="502920"/>
        </p:xfrm>
        <a:graphic>
          <a:graphicData uri="http://schemas.openxmlformats.org/drawingml/2006/table">
            <a:tbl>
              <a:tblPr firstRow="1" bandRow="1">
                <a:tableStyleId>{5C22544A-7EE6-4342-B048-85BDC9FD1C3A}</a:tableStyleId>
              </a:tblPr>
              <a:tblGrid>
                <a:gridCol w="2188049">
                  <a:extLst>
                    <a:ext uri="{9D8B030D-6E8A-4147-A177-3AD203B41FA5}">
                      <a16:colId xmlns:a16="http://schemas.microsoft.com/office/drawing/2014/main" val="20000"/>
                    </a:ext>
                  </a:extLst>
                </a:gridCol>
              </a:tblGrid>
              <a:tr h="370840">
                <a:tc>
                  <a:txBody>
                    <a:bodyPr/>
                    <a:lstStyle/>
                    <a:p>
                      <a:pPr algn="l"/>
                      <a:r>
                        <a:rPr lang="en-CA" sz="900" b="0" dirty="0">
                          <a:solidFill>
                            <a:schemeClr val="bg1"/>
                          </a:solidFill>
                          <a:latin typeface="+mn-lt"/>
                          <a:cs typeface="Arial" pitchFamily="34" charset="0"/>
                        </a:rPr>
                        <a:t>MNP  LTD.</a:t>
                      </a:r>
                    </a:p>
                    <a:p>
                      <a:pPr algn="l"/>
                      <a:r>
                        <a:rPr lang="en-CA" sz="900" b="0" dirty="0">
                          <a:solidFill>
                            <a:schemeClr val="bg1"/>
                          </a:solidFill>
                          <a:latin typeface="+mn-lt"/>
                          <a:cs typeface="Arial" pitchFamily="34" charset="0"/>
                        </a:rPr>
                        <a:t>300 – 111 Richmond</a:t>
                      </a:r>
                      <a:r>
                        <a:rPr lang="en-CA" sz="900" b="0" baseline="0" dirty="0">
                          <a:solidFill>
                            <a:schemeClr val="bg1"/>
                          </a:solidFill>
                          <a:latin typeface="+mn-lt"/>
                          <a:cs typeface="Arial" pitchFamily="34" charset="0"/>
                        </a:rPr>
                        <a:t> Street West</a:t>
                      </a:r>
                    </a:p>
                    <a:p>
                      <a:pPr algn="l"/>
                      <a:r>
                        <a:rPr lang="en-CA" sz="900" b="0" baseline="0" dirty="0">
                          <a:solidFill>
                            <a:schemeClr val="bg1"/>
                          </a:solidFill>
                          <a:latin typeface="+mn-lt"/>
                          <a:cs typeface="Arial" pitchFamily="34" charset="0"/>
                        </a:rPr>
                        <a:t>Toronto, ON  M5H 2G4</a:t>
                      </a:r>
                      <a:endParaRPr lang="en-CA" sz="900" b="0" dirty="0">
                        <a:solidFill>
                          <a:schemeClr val="bg1"/>
                        </a:solidFill>
                        <a:latin typeface="+mn-lt"/>
                      </a:endParaRP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12AAAA3616014B8C6455EA5EE22486" ma:contentTypeVersion="0" ma:contentTypeDescription="Create a new document." ma:contentTypeScope="" ma:versionID="a22818ea32adcbcc32e7ea4995c2afe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BE239F8-AFC1-4382-BD8E-1D1BF45207F0}"/>
</file>

<file path=customXml/itemProps2.xml><?xml version="1.0" encoding="utf-8"?>
<ds:datastoreItem xmlns:ds="http://schemas.openxmlformats.org/officeDocument/2006/customXml" ds:itemID="{0621471C-6608-4287-9492-8B9D69F51E11}"/>
</file>

<file path=customXml/itemProps3.xml><?xml version="1.0" encoding="utf-8"?>
<ds:datastoreItem xmlns:ds="http://schemas.openxmlformats.org/officeDocument/2006/customXml" ds:itemID="{2A4C087F-C3E3-4440-9A34-9C3E57E08CBD}"/>
</file>

<file path=docProps/app.xml><?xml version="1.0" encoding="utf-8"?>
<Properties xmlns="http://schemas.openxmlformats.org/officeDocument/2006/extended-properties" xmlns:vt="http://schemas.openxmlformats.org/officeDocument/2006/docPropsVTypes">
  <TotalTime>1019</TotalTime>
  <Words>237</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MNP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Chia Hong</dc:creator>
  <cp:lastModifiedBy>Alan Shiner</cp:lastModifiedBy>
  <cp:revision>161</cp:revision>
  <cp:lastPrinted>2017-07-06T15:14:42Z</cp:lastPrinted>
  <dcterms:created xsi:type="dcterms:W3CDTF">2014-08-21T17:38:30Z</dcterms:created>
  <dcterms:modified xsi:type="dcterms:W3CDTF">2018-06-18T13:15:44Z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0x010100E212AAAA3616014B8C6455EA5EE22486</vt:lpwstr>
  </property>
</Properties>
</file>